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6" r:id="rId5"/>
    <p:sldId id="262" r:id="rId6"/>
    <p:sldId id="272" r:id="rId7"/>
    <p:sldId id="263" r:id="rId8"/>
    <p:sldId id="284" r:id="rId9"/>
    <p:sldId id="279" r:id="rId10"/>
    <p:sldId id="280" r:id="rId11"/>
    <p:sldId id="281" r:id="rId12"/>
    <p:sldId id="282" r:id="rId13"/>
    <p:sldId id="266" r:id="rId14"/>
    <p:sldId id="264" r:id="rId15"/>
    <p:sldId id="265" r:id="rId16"/>
    <p:sldId id="292" r:id="rId17"/>
    <p:sldId id="291" r:id="rId18"/>
    <p:sldId id="288" r:id="rId19"/>
    <p:sldId id="289" r:id="rId20"/>
    <p:sldId id="290" r:id="rId21"/>
    <p:sldId id="267" r:id="rId22"/>
    <p:sldId id="295" r:id="rId23"/>
    <p:sldId id="294" r:id="rId24"/>
    <p:sldId id="293" r:id="rId25"/>
    <p:sldId id="268" r:id="rId26"/>
    <p:sldId id="269" r:id="rId27"/>
    <p:sldId id="297" r:id="rId28"/>
    <p:sldId id="271" r:id="rId29"/>
    <p:sldId id="270" r:id="rId30"/>
    <p:sldId id="299" r:id="rId31"/>
    <p:sldId id="300" r:id="rId32"/>
    <p:sldId id="301" r:id="rId33"/>
    <p:sldId id="302" r:id="rId34"/>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2EFDA"/>
    <a:srgbClr val="000000"/>
    <a:srgbClr val="FFC5C5"/>
    <a:srgbClr val="FFABAB"/>
    <a:srgbClr val="FFE1E1"/>
    <a:srgbClr val="0000FF"/>
    <a:srgbClr val="005EAE"/>
    <a:srgbClr val="0E73B9"/>
    <a:srgbClr val="3E6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C88B29-ED46-0262-6749-6E7C99A1D664}" v="19" dt="2024-03-20T07:51:34.1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27" autoAdjust="0"/>
  </p:normalViewPr>
  <p:slideViewPr>
    <p:cSldViewPr snapToGrid="0" showGuides="1">
      <p:cViewPr varScale="1">
        <p:scale>
          <a:sx n="56" d="100"/>
          <a:sy n="56" d="100"/>
        </p:scale>
        <p:origin x="473" y="31"/>
      </p:cViewPr>
      <p:guideLst>
        <p:guide orient="horz" pos="4319"/>
        <p:guide pos="5247"/>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ocs.google.com/spreadsheets/d/1SOFJJBFssS_nXL1yaNOZy_0QT2eLi54Y/edit?usp=sharing&amp;ouid=115089234593591812261&amp;rtpof=true&amp;sd=tr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figma.com/proto/Wmpkm80wpOe5lTfVKL0B9V/Mockup?node-id=0-1&amp;t=R0TNsFjvVC2MEEUk-1"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rive.google.com/file/d/1hjZ8eA9MLLZewkzjmT9VJyiwPKCQJLHS/view?usp=sha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2wPWhWyuAYudNEcbvCmJmh8ikAtYLJjo/edit?usp=sharing&amp;ouid=115089234593591812261&amp;rtpof=true&amp;sd=true"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github.com/ggn1/microworld_dissertation_tcd" TargetMode="External"/><Relationship Id="rId4" Type="http://schemas.openxmlformats.org/officeDocument/2006/relationships/hyperlink" Target="https://vercel.com/ggn1s-projects/microworld-dissertation-tcd/deploymen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microworld-dissertation-tcd.vercel.ap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file/d/1fmZnytlSHVmVTtLfOQVJ6j6zXO0tmod8/view?usp=drive_link" TargetMode="External"/><Relationship Id="rId2" Type="http://schemas.openxmlformats.org/officeDocument/2006/relationships/hyperlink" Target="https://www.tcd.ie/trinityaccess/schools/secondary/bridge-to-college/" TargetMode="External"/><Relationship Id="rId1" Type="http://schemas.openxmlformats.org/officeDocument/2006/relationships/slideLayout" Target="../slideLayouts/slideLayout2.xml"/><Relationship Id="rId5" Type="http://schemas.openxmlformats.org/officeDocument/2006/relationships/hyperlink" Target="https://docs.google.com/forms/d/e/1FAIpQLSdWo-ZsW2kTO-gkc0gQ0hettY08L5G7jTs0WvaTIQxn161z3Q/viewform?usp=sf_link" TargetMode="External"/><Relationship Id="rId4" Type="http://schemas.openxmlformats.org/officeDocument/2006/relationships/hyperlink" Target="https://uiuxtrend.com/pssuq-post-study-system-usability-questionnaire/"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file/d/1Nb7322dlCG34Kabll1qQZXSYVjzqmZSs/view?usp=shar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pixabay.com/en/world-map-globe-unlabeled-38033/" TargetMode="External"/><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dirty="0"/>
              <a:t>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endParaRPr lang="en-IE" b="0" dirty="0"/>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Model Progression → Lowers Entry Threshold</a:t>
            </a:r>
          </a:p>
          <a:p>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Approach (</a:t>
            </a:r>
            <a:r>
              <a:rPr lang="en-IE" dirty="0" err="1"/>
              <a:t>i</a:t>
            </a:r>
            <a:r>
              <a:rPr lang="en-IE" dirty="0"/>
              <a:t>)</a:t>
            </a:r>
          </a:p>
        </p:txBody>
      </p:sp>
      <p:sp>
        <p:nvSpPr>
          <p:cNvPr id="3" name="Text Placeholder 2">
            <a:extLst>
              <a:ext uri="{FF2B5EF4-FFF2-40B4-BE49-F238E27FC236}">
                <a16:creationId xmlns:a16="http://schemas.microsoft.com/office/drawing/2014/main" id="{BBDAF82E-AABE-3581-A732-40C8750D3C05}"/>
              </a:ext>
            </a:extLst>
          </p:cNvPr>
          <p:cNvSpPr>
            <a:spLocks noGrp="1"/>
          </p:cNvSpPr>
          <p:nvPr>
            <p:ph type="body" sz="quarter" idx="10"/>
          </p:nvPr>
        </p:nvSpPr>
        <p:spPr>
          <a:xfrm>
            <a:off x="306421" y="2512532"/>
            <a:ext cx="8531157" cy="3812250"/>
          </a:xfrm>
        </p:spPr>
        <p:txBody>
          <a:bodyPr/>
          <a:lstStyle/>
          <a:p>
            <a:pPr marL="342900" indent="-342900">
              <a:spcBef>
                <a:spcPts val="600"/>
              </a:spcBef>
              <a:buFont typeface="Wingdings" panose="05000000000000000000" pitchFamily="2" charset="2"/>
              <a:buChar char="§"/>
            </a:pPr>
            <a:r>
              <a:rPr lang="en-IE" sz="1800" b="0" dirty="0"/>
              <a:t>Own a virtual forest that controls the microworld’s carbon cycle.</a:t>
            </a:r>
          </a:p>
          <a:p>
            <a:pPr marL="342900" indent="-342900">
              <a:spcBef>
                <a:spcPts val="600"/>
              </a:spcBef>
              <a:buFont typeface="Wingdings" panose="05000000000000000000" pitchFamily="2" charset="2"/>
              <a:buChar char="§"/>
            </a:pPr>
            <a:r>
              <a:rPr lang="en-IE" sz="1800" b="0" dirty="0"/>
              <a:t>Draft forest management plans: Choose a management action by picking</a:t>
            </a:r>
            <a:r>
              <a:rPr lang="en-IE" sz="1800" dirty="0"/>
              <a:t> 1. </a:t>
            </a:r>
            <a:r>
              <a:rPr lang="en-IE" sz="1800" b="0" dirty="0"/>
              <a:t>the action type (plant / fell) </a:t>
            </a:r>
            <a:r>
              <a:rPr lang="en-IE" sz="1800" dirty="0"/>
              <a:t>2. </a:t>
            </a:r>
            <a:r>
              <a:rPr lang="en-IE" sz="1800" b="0" dirty="0"/>
              <a:t>the tree type (age, species) </a:t>
            </a:r>
            <a:r>
              <a:rPr lang="en-IE" sz="1800" dirty="0"/>
              <a:t>3.  </a:t>
            </a:r>
            <a:r>
              <a:rPr lang="en-IE" sz="1800" b="0" dirty="0"/>
              <a:t>no. of trees affected </a:t>
            </a:r>
            <a:r>
              <a:rPr lang="en-IE" sz="1800" dirty="0"/>
              <a:t>4. </a:t>
            </a:r>
            <a:r>
              <a:rPr lang="en-IE" sz="1800" b="0" dirty="0"/>
              <a:t>year at which to execute action. </a:t>
            </a:r>
            <a:r>
              <a:rPr lang="en-IE" sz="1800" dirty="0"/>
              <a:t>5. </a:t>
            </a:r>
            <a:r>
              <a:rPr lang="en-IE" sz="1800" b="0" dirty="0"/>
              <a:t>Whether or not to repeat the action every harvest rotation. Execute your plans. View consequences. Edit. Save. Load.</a:t>
            </a:r>
          </a:p>
          <a:p>
            <a:pPr marL="342900" indent="-342900">
              <a:spcBef>
                <a:spcPts val="600"/>
              </a:spcBef>
              <a:buFont typeface="Wingdings" panose="05000000000000000000" pitchFamily="2" charset="2"/>
              <a:buChar char="§"/>
            </a:pPr>
            <a:r>
              <a:rPr lang="en-IE" sz="1800" b="0" dirty="0"/>
              <a:t>Set C emissions due to fossil fuel usage.</a:t>
            </a:r>
          </a:p>
          <a:p>
            <a:pPr marL="342900" indent="-342900">
              <a:spcBef>
                <a:spcPts val="600"/>
              </a:spcBef>
              <a:buFont typeface="Wingdings" panose="05000000000000000000" pitchFamily="2" charset="2"/>
              <a:buChar char="§"/>
            </a:pPr>
            <a:r>
              <a:rPr lang="en-GB" sz="1800" b="0" dirty="0"/>
              <a:t>Always view atmospheric CO2 concentration</a:t>
            </a:r>
            <a:r>
              <a:rPr lang="en-IE" sz="1800" b="0" dirty="0"/>
              <a:t>.</a:t>
            </a:r>
          </a:p>
          <a:p>
            <a:pPr marL="342900" indent="-342900">
              <a:spcBef>
                <a:spcPts val="600"/>
              </a:spcBef>
              <a:buFont typeface="Wingdings" panose="05000000000000000000" pitchFamily="2" charset="2"/>
              <a:buChar char="§"/>
            </a:pPr>
            <a:r>
              <a:rPr lang="en-IE" sz="1800" b="0" dirty="0"/>
              <a:t>Always view wealth (bank balance, income, expenses).</a:t>
            </a:r>
          </a:p>
          <a:p>
            <a:pPr marL="342900" indent="-342900">
              <a:spcBef>
                <a:spcPts val="600"/>
              </a:spcBef>
              <a:buFont typeface="Wingdings" panose="05000000000000000000" pitchFamily="2" charset="2"/>
              <a:buChar char="§"/>
            </a:pPr>
            <a:r>
              <a:rPr lang="en-IE" sz="1800" b="0" dirty="0"/>
              <a:t>Toggle on/off other income streams (non-timber forest products, forest recreation).</a:t>
            </a:r>
          </a:p>
          <a:p>
            <a:pPr marL="342900" indent="-342900">
              <a:spcBef>
                <a:spcPts val="600"/>
              </a:spcBef>
              <a:buFont typeface="Wingdings" panose="05000000000000000000" pitchFamily="2" charset="2"/>
              <a:buChar char="§"/>
            </a:pPr>
            <a:r>
              <a:rPr lang="en-IE" sz="1800" b="0" dirty="0"/>
              <a:t>Set CO2 and income targets. Challenge yourself to meet them.</a:t>
            </a:r>
          </a:p>
          <a:p>
            <a:pPr marL="342900" indent="-342900">
              <a:spcBef>
                <a:spcPts val="600"/>
              </a:spcBef>
              <a:buFont typeface="Wingdings" panose="05000000000000000000" pitchFamily="2" charset="2"/>
              <a:buChar char="§"/>
            </a:pPr>
            <a:r>
              <a:rPr lang="en-IE" sz="1800" b="0" dirty="0"/>
              <a:t>View consequences of decisions (indicators = atmospheric CO2 levels,  biodiversity score, land content).</a:t>
            </a:r>
          </a:p>
        </p:txBody>
      </p:sp>
      <p:sp>
        <p:nvSpPr>
          <p:cNvPr id="8" name="Rectangle: Rounded Corners 7">
            <a:extLst>
              <a:ext uri="{FF2B5EF4-FFF2-40B4-BE49-F238E27FC236}">
                <a16:creationId xmlns:a16="http://schemas.microsoft.com/office/drawing/2014/main" id="{98DB62E7-BAEB-6A8B-FC5A-B5D2CD5D8DFB}"/>
              </a:ext>
            </a:extLst>
          </p:cNvPr>
          <p:cNvSpPr/>
          <p:nvPr/>
        </p:nvSpPr>
        <p:spPr>
          <a:xfrm>
            <a:off x="842961" y="1120662"/>
            <a:ext cx="1042280"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SIMPLE</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EC77FFC4-F686-ECB4-1990-B4EA105689A3}"/>
              </a:ext>
            </a:extLst>
          </p:cNvPr>
          <p:cNvSpPr/>
          <p:nvPr/>
        </p:nvSpPr>
        <p:spPr>
          <a:xfrm>
            <a:off x="2040881" y="1116700"/>
            <a:ext cx="1744496" cy="526009"/>
          </a:xfrm>
          <a:prstGeom prst="roundRect">
            <a:avLst/>
          </a:prstGeom>
          <a:gradFill flip="none" rotWithShape="1">
            <a:gsLst>
              <a:gs pos="0">
                <a:schemeClr val="accent2">
                  <a:lumMod val="40000"/>
                  <a:lumOff val="60000"/>
                </a:schemeClr>
              </a:gs>
              <a:gs pos="100000">
                <a:srgbClr val="92D050"/>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USER FRIENDLY</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5C472F7-BBC9-1961-48DE-45840B623A66}"/>
              </a:ext>
            </a:extLst>
          </p:cNvPr>
          <p:cNvSpPr/>
          <p:nvPr/>
        </p:nvSpPr>
        <p:spPr>
          <a:xfrm>
            <a:off x="3915077" y="1116700"/>
            <a:ext cx="1900137"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INFORMATIVE</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D4DE18D8-281C-E4DA-1C46-4110B429EF07}"/>
              </a:ext>
            </a:extLst>
          </p:cNvPr>
          <p:cNvSpPr/>
          <p:nvPr/>
        </p:nvSpPr>
        <p:spPr>
          <a:xfrm>
            <a:off x="5944914" y="1116701"/>
            <a:ext cx="2384699" cy="526009"/>
          </a:xfrm>
          <a:prstGeom prst="roundRect">
            <a:avLst/>
          </a:prstGeom>
          <a:gradFill flip="none" rotWithShape="1">
            <a:gsLst>
              <a:gs pos="0">
                <a:schemeClr val="accent2">
                  <a:lumMod val="40000"/>
                  <a:lumOff val="60000"/>
                </a:schemeClr>
              </a:gs>
              <a:gs pos="100000">
                <a:srgbClr val="92D050"/>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FORESTS = CARBON SINK</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199B6BCD-9571-FF1A-FA27-3485E78D2478}"/>
              </a:ext>
            </a:extLst>
          </p:cNvPr>
          <p:cNvSpPr/>
          <p:nvPr/>
        </p:nvSpPr>
        <p:spPr>
          <a:xfrm>
            <a:off x="2611571" y="1791423"/>
            <a:ext cx="571804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CLIMATE CONSCIOUS TIMBER HARVESTING = CHALLENGE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B931298D-999C-2848-3AA1-CE9856DEF6E6}"/>
              </a:ext>
            </a:extLst>
          </p:cNvPr>
          <p:cNvSpPr/>
          <p:nvPr/>
        </p:nvSpPr>
        <p:spPr>
          <a:xfrm>
            <a:off x="842961" y="1787461"/>
            <a:ext cx="1632424" cy="526009"/>
          </a:xfrm>
          <a:prstGeom prst="roundRect">
            <a:avLst/>
          </a:prstGeom>
          <a:gradFill flip="none" rotWithShape="1">
            <a:gsLst>
              <a:gs pos="0">
                <a:schemeClr val="accent2">
                  <a:lumMod val="40000"/>
                  <a:lumOff val="60000"/>
                </a:schemeClr>
              </a:gs>
              <a:gs pos="100000">
                <a:srgbClr val="92D050"/>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 YOUTH</a:t>
            </a:r>
            <a:endParaRPr lang="en-US" sz="1600" i="1" dirty="0">
              <a:solidFill>
                <a:schemeClr val="tx1"/>
              </a:solidFill>
            </a:endParaRPr>
          </a:p>
        </p:txBody>
      </p:sp>
      <p:sp>
        <p:nvSpPr>
          <p:cNvPr id="4" name="Functional Requirements">
            <a:extLst>
              <a:ext uri="{FF2B5EF4-FFF2-40B4-BE49-F238E27FC236}">
                <a16:creationId xmlns:a16="http://schemas.microsoft.com/office/drawing/2014/main" id="{0B35F132-94EB-8D25-4C68-ABA7C2343619}"/>
              </a:ext>
            </a:extLst>
          </p:cNvPr>
          <p:cNvSpPr txBox="1"/>
          <p:nvPr/>
        </p:nvSpPr>
        <p:spPr>
          <a:xfrm>
            <a:off x="6500552" y="4098175"/>
            <a:ext cx="1829059" cy="646331"/>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GB" b="1" i="1" dirty="0">
                <a:highlight>
                  <a:srgbClr val="FFFF00"/>
                </a:highlight>
                <a:hlinkClick r:id="rId2"/>
              </a:rPr>
              <a:t>FUNCTIONAL REQUIREMENTS</a:t>
            </a:r>
            <a:endParaRPr lang="en-US" b="1" i="1" dirty="0">
              <a:highlight>
                <a:srgbClr val="FFFF00"/>
              </a:highlight>
            </a:endParaRPr>
          </a:p>
        </p:txBody>
      </p:sp>
    </p:spTree>
    <p:extLst>
      <p:ext uri="{BB962C8B-B14F-4D97-AF65-F5344CB8AC3E}">
        <p14:creationId xmlns:p14="http://schemas.microsoft.com/office/powerpoint/2010/main" val="197625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 (</a:t>
            </a:r>
            <a:r>
              <a:rPr lang="en-IE" dirty="0" err="1"/>
              <a:t>i</a:t>
            </a:r>
            <a:r>
              <a:rPr lang="en-IE" dirty="0"/>
              <a:t>)</a:t>
            </a:r>
          </a:p>
        </p:txBody>
      </p:sp>
      <p:pic>
        <p:nvPicPr>
          <p:cNvPr id="21" name="Picture 20">
            <a:extLst>
              <a:ext uri="{FF2B5EF4-FFF2-40B4-BE49-F238E27FC236}">
                <a16:creationId xmlns:a16="http://schemas.microsoft.com/office/drawing/2014/main" id="{ED37DE20-B21D-F2E1-D26B-2E9050F4B533}"/>
              </a:ext>
            </a:extLst>
          </p:cNvPr>
          <p:cNvPicPr>
            <a:picLocks noChangeAspect="1"/>
          </p:cNvPicPr>
          <p:nvPr/>
        </p:nvPicPr>
        <p:blipFill rotWithShape="1">
          <a:blip r:embed="rId2"/>
          <a:srcRect r="453"/>
          <a:stretch/>
        </p:blipFill>
        <p:spPr>
          <a:xfrm>
            <a:off x="1175373" y="1328582"/>
            <a:ext cx="6807539" cy="4940137"/>
          </a:xfrm>
          <a:prstGeom prst="rect">
            <a:avLst/>
          </a:prstGeom>
        </p:spPr>
      </p:pic>
      <p:sp>
        <p:nvSpPr>
          <p:cNvPr id="22" name="Text Placeholder 3">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r>
              <a:rPr lang="en-GB" sz="1800" dirty="0">
                <a:solidFill>
                  <a:schemeClr val="tx2"/>
                </a:solidFill>
              </a:rPr>
              <a:t> (Home Page)</a:t>
            </a:r>
            <a:endParaRPr lang="en-US" sz="1800" dirty="0">
              <a:solidFill>
                <a:schemeClr val="tx2"/>
              </a:solidFill>
            </a:endParaRPr>
          </a:p>
        </p:txBody>
      </p:sp>
    </p:spTree>
    <p:extLst>
      <p:ext uri="{BB962C8B-B14F-4D97-AF65-F5344CB8AC3E}">
        <p14:creationId xmlns:p14="http://schemas.microsoft.com/office/powerpoint/2010/main" val="1242909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 (ii)</a:t>
            </a:r>
          </a:p>
        </p:txBody>
      </p:sp>
      <p:sp>
        <p:nvSpPr>
          <p:cNvPr id="22" name="Text Placeholder 3">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r>
              <a:rPr lang="en-GB" sz="1800" dirty="0">
                <a:solidFill>
                  <a:schemeClr val="tx2"/>
                </a:solidFill>
              </a:rPr>
              <a:t> (Planning Page)</a:t>
            </a:r>
            <a:endParaRPr lang="en-US" sz="1800" dirty="0">
              <a:solidFill>
                <a:schemeClr val="tx2"/>
              </a:solidFill>
            </a:endParaRPr>
          </a:p>
        </p:txBody>
      </p:sp>
      <p:pic>
        <p:nvPicPr>
          <p:cNvPr id="4" name="Picture 3">
            <a:extLst>
              <a:ext uri="{FF2B5EF4-FFF2-40B4-BE49-F238E27FC236}">
                <a16:creationId xmlns:a16="http://schemas.microsoft.com/office/drawing/2014/main" id="{7267AD7D-D3D8-7CE0-19C2-FD1C250CE357}"/>
              </a:ext>
            </a:extLst>
          </p:cNvPr>
          <p:cNvPicPr>
            <a:picLocks noChangeAspect="1"/>
          </p:cNvPicPr>
          <p:nvPr/>
        </p:nvPicPr>
        <p:blipFill rotWithShape="1">
          <a:blip r:embed="rId2"/>
          <a:srcRect r="394"/>
          <a:stretch/>
        </p:blipFill>
        <p:spPr>
          <a:xfrm>
            <a:off x="265078" y="1476000"/>
            <a:ext cx="8613843" cy="4179813"/>
          </a:xfrm>
          <a:prstGeom prst="rect">
            <a:avLst/>
          </a:prstGeom>
        </p:spPr>
      </p:pic>
    </p:spTree>
    <p:extLst>
      <p:ext uri="{BB962C8B-B14F-4D97-AF65-F5344CB8AC3E}">
        <p14:creationId xmlns:p14="http://schemas.microsoft.com/office/powerpoint/2010/main" val="1489217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 (iii)</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2"/>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3"/>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 (iv)</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2"/>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3"/>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3148199"/>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 (v)</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2"/>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3"/>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 (vi)</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 (vii)</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2"/>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 (viii)</a:t>
            </a:r>
            <a:endParaRPr lang="en-US" dirty="0"/>
          </a:p>
        </p:txBody>
      </p:sp>
      <p:sp>
        <p:nvSpPr>
          <p:cNvPr id="4" name="Text Placeholder 3">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9">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142011304"/>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a:t>
                      </a:r>
                      <a:r>
                        <a:rPr lang="en-GB" sz="1600" b="0" i="0" u="none" strike="noStrike" dirty="0">
                          <a:solidFill>
                            <a:srgbClr val="000000"/>
                          </a:solidFill>
                          <a:effectLst/>
                          <a:highlight>
                            <a:srgbClr val="FFFF00"/>
                          </a:highlight>
                          <a:latin typeface="Calibri" panose="020F0502020204030204" pitchFamily="34" charset="0"/>
                          <a:hlinkClick r:id="rId2"/>
                        </a:rPr>
                        <a:t>classes</a:t>
                      </a:r>
                      <a:r>
                        <a:rPr lang="en-GB" sz="1600" b="0" i="0" u="none" strike="noStrike" dirty="0">
                          <a:solidFill>
                            <a:srgbClr val="000000"/>
                          </a:solidFill>
                          <a:effectLst/>
                          <a:latin typeface="Calibri" panose="020F0502020204030204" pitchFamily="34" charset="0"/>
                        </a:rPr>
                        <a:t>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MVC Text">
            <a:extLst>
              <a:ext uri="{FF2B5EF4-FFF2-40B4-BE49-F238E27FC236}">
                <a16:creationId xmlns:a16="http://schemas.microsoft.com/office/drawing/2014/main" id="{EA783084-25F5-AFA5-FBA7-AD25B4C09FC4}"/>
              </a:ext>
            </a:extLst>
          </p:cNvPr>
          <p:cNvSpPr txBox="1"/>
          <p:nvPr/>
        </p:nvSpPr>
        <p:spPr>
          <a:xfrm>
            <a:off x="6702358" y="1745025"/>
            <a:ext cx="2103942"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12" name="PopupBg">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MVC Display">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2" grpId="0" animBg="1"/>
      <p:bldP spid="1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 (</a:t>
            </a:r>
            <a:r>
              <a:rPr lang="en-GB" dirty="0" err="1"/>
              <a:t>i</a:t>
            </a:r>
            <a:r>
              <a:rPr lang="en-GB" dirty="0"/>
              <a:t>)</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1738647"/>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 (ix)</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Freq Delivery">
            <a:extLst>
              <a:ext uri="{FF2B5EF4-FFF2-40B4-BE49-F238E27FC236}">
                <a16:creationId xmlns:a16="http://schemas.microsoft.com/office/drawing/2014/main" id="{0950925C-13CC-F8F8-547C-028D7143F78A}"/>
              </a:ext>
            </a:extLst>
          </p:cNvPr>
          <p:cNvSpPr txBox="1"/>
          <p:nvPr/>
        </p:nvSpPr>
        <p:spPr>
          <a:xfrm>
            <a:off x="909176" y="4179372"/>
            <a:ext cx="1941828" cy="1200329"/>
          </a:xfrm>
          <a:prstGeom prst="rect">
            <a:avLst/>
          </a:prstGeom>
          <a:noFill/>
        </p:spPr>
        <p:txBody>
          <a:bodyPr wrap="square" rtlCol="0">
            <a:spAutoFit/>
          </a:bodyPr>
          <a:lstStyle/>
          <a:p>
            <a:pPr algn="ctr"/>
            <a:r>
              <a:rPr lang="en-GB" b="1" dirty="0">
                <a:highlight>
                  <a:srgbClr val="FFFF00"/>
                </a:highlight>
                <a:hlinkClick r:id="rId3"/>
              </a:rPr>
              <a:t>Frequent Feature Delivery,</a:t>
            </a:r>
          </a:p>
          <a:p>
            <a:pPr algn="ctr"/>
            <a:r>
              <a:rPr lang="en-GB" b="1" dirty="0">
                <a:highlight>
                  <a:srgbClr val="FFFF00"/>
                </a:highlight>
                <a:hlinkClick r:id="rId3"/>
              </a:rPr>
              <a:t>Feedback and Improvement</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hlinkClick r:id="rId4"/>
              </a:rPr>
              <a:t>Vercel</a:t>
            </a:r>
            <a:endParaRPr lang="en-US" b="1" dirty="0">
              <a:highlight>
                <a:srgbClr val="FFFF00"/>
              </a:highlight>
            </a:endParaRPr>
          </a:p>
        </p:txBody>
      </p:sp>
      <p:sp>
        <p:nvSpPr>
          <p:cNvPr id="17" name="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hlinkClick r:id="rId5"/>
              </a:rPr>
              <a:t>GitHub</a:t>
            </a:r>
            <a:endParaRPr lang="en-US" b="1" dirty="0">
              <a:highlight>
                <a:srgbClr val="FFFF00"/>
              </a:highlight>
            </a:endParaRPr>
          </a:p>
        </p:txBody>
      </p:sp>
      <p:sp>
        <p:nvSpPr>
          <p:cNvPr id="31" name="PopupBg" hidden="1">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hidden="1">
            <a:extLst>
              <a:ext uri="{FF2B5EF4-FFF2-40B4-BE49-F238E27FC236}">
                <a16:creationId xmlns:a16="http://schemas.microsoft.com/office/drawing/2014/main" id="{D5BCD414-6C1C-8D78-1542-485B93A16C1B}"/>
              </a:ext>
            </a:extLst>
          </p:cNvPr>
          <p:cNvPicPr>
            <a:picLocks noChangeAspect="1"/>
          </p:cNvPicPr>
          <p:nvPr/>
        </p:nvPicPr>
        <p:blipFill>
          <a:blip r:embed="rId6"/>
          <a:stretch>
            <a:fillRect/>
          </a:stretch>
        </p:blipFill>
        <p:spPr>
          <a:xfrm>
            <a:off x="421480" y="987444"/>
            <a:ext cx="8315325" cy="47142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childTnLst>
                          </p:cTn>
                        </p:par>
                        <p:par>
                          <p:cTn id="20" fill="hold">
                            <p:stCondLst>
                              <p:cond delay="500"/>
                            </p:stCondLst>
                            <p:childTnLst>
                              <p:par>
                                <p:cTn id="21" presetID="2" presetClass="exit" presetSubtype="1" fill="hold" grpId="1" nodeType="afterEffect">
                                  <p:stCondLst>
                                    <p:cond delay="0"/>
                                  </p:stCondLst>
                                  <p:childTnLst>
                                    <p:anim calcmode="lin" valueType="num">
                                      <p:cBhvr additive="base">
                                        <p:cTn id="22" dur="500"/>
                                        <p:tgtEl>
                                          <p:spTgt spid="31"/>
                                        </p:tgtEl>
                                        <p:attrNameLst>
                                          <p:attrName>ppt_x</p:attrName>
                                        </p:attrNameLst>
                                      </p:cBhvr>
                                      <p:tavLst>
                                        <p:tav tm="0">
                                          <p:val>
                                            <p:strVal val="ppt_x"/>
                                          </p:val>
                                        </p:tav>
                                        <p:tav tm="100000">
                                          <p:val>
                                            <p:strVal val="ppt_x"/>
                                          </p:val>
                                        </p:tav>
                                      </p:tavLst>
                                    </p:anim>
                                    <p:anim calcmode="lin" valueType="num">
                                      <p:cBhvr additive="base">
                                        <p:cTn id="23" dur="500"/>
                                        <p:tgtEl>
                                          <p:spTgt spid="31"/>
                                        </p:tgtEl>
                                        <p:attrNameLst>
                                          <p:attrName>ppt_y</p:attrName>
                                        </p:attrNameLst>
                                      </p:cBhvr>
                                      <p:tavLst>
                                        <p:tav tm="0">
                                          <p:val>
                                            <p:strVal val="ppt_y"/>
                                          </p:val>
                                        </p:tav>
                                        <p:tav tm="100000">
                                          <p:val>
                                            <p:strVal val="0-ppt_h/2"/>
                                          </p:val>
                                        </p:tav>
                                      </p:tavLst>
                                    </p:anim>
                                    <p:set>
                                      <p:cBhvr>
                                        <p:cTn id="24"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bldLst>
      <p:bldP spid="31" grpId="0" animBg="1"/>
      <p:bldP spid="3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 (x)</a:t>
            </a:r>
            <a:endParaRPr lang="en-US" dirty="0"/>
          </a:p>
        </p:txBody>
      </p:sp>
      <p:sp>
        <p:nvSpPr>
          <p:cNvPr id="4" name="Text Placeholder 3">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a:t>
            </a:r>
            <a:r>
              <a:rPr lang="en-GB" dirty="0">
                <a:highlight>
                  <a:srgbClr val="FFFF00"/>
                </a:highlight>
              </a:rPr>
              <a:t>Obsidian</a:t>
            </a:r>
            <a:r>
              <a:rPr lang="en-GB" dirty="0"/>
              <a:t> to do this.</a:t>
            </a:r>
          </a:p>
        </p:txBody>
      </p:sp>
    </p:spTree>
    <p:extLst>
      <p:ext uri="{BB962C8B-B14F-4D97-AF65-F5344CB8AC3E}">
        <p14:creationId xmlns:p14="http://schemas.microsoft.com/office/powerpoint/2010/main" val="1751146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2">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utton Questionnaire">
            <a:extLst>
              <a:ext uri="{FF2B5EF4-FFF2-40B4-BE49-F238E27FC236}">
                <a16:creationId xmlns:a16="http://schemas.microsoft.com/office/drawing/2014/main" id="{4627118F-FCF6-A3D8-B764-4C2F88FA5D59}"/>
              </a:ext>
            </a:extLst>
          </p:cNvPr>
          <p:cNvSpPr txBox="1"/>
          <p:nvPr/>
        </p:nvSpPr>
        <p:spPr>
          <a:xfrm>
            <a:off x="1186774" y="5111886"/>
            <a:ext cx="1517515" cy="369332"/>
          </a:xfrm>
          <a:prstGeom prst="rect">
            <a:avLst/>
          </a:prstGeom>
          <a:noFill/>
        </p:spPr>
        <p:txBody>
          <a:bodyPr wrap="square" rtlCol="0">
            <a:spAutoFit/>
          </a:bodyPr>
          <a:lstStyle/>
          <a:p>
            <a:pPr algn="ctr"/>
            <a:r>
              <a:rPr lang="en-IE" b="0" dirty="0">
                <a:highlight>
                  <a:srgbClr val="FFFF00"/>
                </a:highlight>
                <a:latin typeface="+mj-lt"/>
              </a:rPr>
              <a:t>Questionnaire</a:t>
            </a:r>
            <a:endParaRPr lang="en-US" dirty="0"/>
          </a:p>
        </p:txBody>
      </p:sp>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 Plan (</a:t>
            </a:r>
            <a:r>
              <a:rPr lang="en-IE" dirty="0" err="1"/>
              <a:t>i</a:t>
            </a:r>
            <a:r>
              <a:rPr lang="en-IE" dirty="0"/>
              <a:t>)</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5" y="1305855"/>
            <a:ext cx="7500938" cy="4246290"/>
          </a:xfrm>
        </p:spPr>
        <p:txBody>
          <a:bodyPr/>
          <a:lstStyle/>
          <a:p>
            <a:r>
              <a:rPr lang="en-IE" b="0" dirty="0">
                <a:latin typeface="+mj-lt"/>
              </a:rPr>
              <a:t>The </a:t>
            </a:r>
            <a:r>
              <a:rPr lang="en-IE" b="0" dirty="0" err="1">
                <a:latin typeface="+mj-lt"/>
              </a:rPr>
              <a:t>Mycroforest</a:t>
            </a:r>
            <a:r>
              <a:rPr lang="en-IE" b="0" dirty="0">
                <a:latin typeface="+mj-lt"/>
              </a:rPr>
              <a:t> teaching tool was used for a 2 hrs session as part of a two-day workshop on Climate Change and Sustainability with (n=10) TY students on the </a:t>
            </a:r>
            <a:r>
              <a:rPr lang="en-IE" b="0" dirty="0">
                <a:latin typeface="+mj-lt"/>
                <a:hlinkClick r:id="rId2"/>
              </a:rPr>
              <a:t>TAP Bridge2College Programme</a:t>
            </a:r>
            <a:r>
              <a:rPr lang="en-IE" b="0" dirty="0">
                <a:latin typeface="+mj-lt"/>
              </a:rPr>
              <a:t>.</a:t>
            </a:r>
          </a:p>
          <a:p>
            <a:r>
              <a:rPr lang="en-IE" b="0" u="sng" dirty="0">
                <a:latin typeface="+mj-lt"/>
              </a:rPr>
              <a:t>Learning Activity:</a:t>
            </a:r>
          </a:p>
          <a:p>
            <a:pPr marL="457200" indent="-457200">
              <a:spcBef>
                <a:spcPts val="0"/>
              </a:spcBef>
              <a:buAutoNum type="arabicPeriod"/>
            </a:pPr>
            <a:r>
              <a:rPr lang="en-IE" b="0" dirty="0">
                <a:latin typeface="+mj-lt"/>
              </a:rPr>
              <a:t>Introduction (explanation by tutors and a short </a:t>
            </a:r>
            <a:r>
              <a:rPr lang="en-IE" b="0" dirty="0">
                <a:solidFill>
                  <a:schemeClr val="tx2"/>
                </a:solidFill>
                <a:latin typeface="+mj-lt"/>
                <a:hlinkClick r:id="rId3">
                  <a:extLst>
                    <a:ext uri="{A12FA001-AC4F-418D-AE19-62706E023703}">
                      <ahyp:hlinkClr xmlns:ahyp="http://schemas.microsoft.com/office/drawing/2018/hyperlinkcolor" val="tx"/>
                    </a:ext>
                  </a:extLst>
                </a:hlinkClick>
              </a:rPr>
              <a:t>video</a:t>
            </a:r>
            <a:r>
              <a:rPr lang="en-IE" b="0" dirty="0">
                <a:latin typeface="+mj-lt"/>
              </a:rPr>
              <a:t>).</a:t>
            </a:r>
          </a:p>
          <a:p>
            <a:pPr marL="457200" indent="-457200">
              <a:spcBef>
                <a:spcPts val="0"/>
              </a:spcBef>
              <a:buAutoNum type="arabicPeriod"/>
            </a:pPr>
            <a:r>
              <a:rPr lang="en-IE" b="0" dirty="0">
                <a:latin typeface="+mj-lt"/>
              </a:rPr>
              <a:t>Challenge 1 – Each team of students try to earn as much as they can from timber without worrying about CO2 emissions.</a:t>
            </a:r>
          </a:p>
          <a:p>
            <a:pPr marL="457200" indent="-457200">
              <a:spcBef>
                <a:spcPts val="0"/>
              </a:spcBef>
              <a:buAutoNum type="arabicPeriod"/>
            </a:pPr>
            <a:r>
              <a:rPr lang="en-IE" b="0" dirty="0">
                <a:latin typeface="+mj-lt"/>
              </a:rPr>
              <a:t>Discussion.</a:t>
            </a:r>
          </a:p>
          <a:p>
            <a:pPr marL="457200" indent="-457200">
              <a:spcBef>
                <a:spcPts val="0"/>
              </a:spcBef>
              <a:buAutoNum type="arabicPeriod"/>
            </a:pPr>
            <a:r>
              <a:rPr lang="en-IE" b="0" dirty="0">
                <a:latin typeface="+mj-lt"/>
              </a:rPr>
              <a:t>Challenge 2 – Each team of students try to keep atmospheric CO2 levels as low as they can and compare their new plan with the one from the previous challenge.</a:t>
            </a:r>
          </a:p>
          <a:p>
            <a:pPr marL="457200" indent="-457200">
              <a:spcBef>
                <a:spcPts val="0"/>
              </a:spcBef>
              <a:buAutoNum type="arabicPeriod"/>
            </a:pPr>
            <a:r>
              <a:rPr lang="en-IE" b="0" dirty="0">
                <a:latin typeface="+mj-lt"/>
              </a:rPr>
              <a:t>Discussion.</a:t>
            </a:r>
          </a:p>
          <a:p>
            <a:pPr marL="457200" indent="-457200">
              <a:spcBef>
                <a:spcPts val="0"/>
              </a:spcBef>
              <a:buAutoNum type="arabicPeriod"/>
            </a:pPr>
            <a:r>
              <a:rPr lang="en-IE" b="0" dirty="0">
                <a:latin typeface="+mj-lt"/>
              </a:rPr>
              <a:t>                       .</a:t>
            </a:r>
          </a:p>
        </p:txBody>
      </p:sp>
      <p:sp>
        <p:nvSpPr>
          <p:cNvPr id="5" name="PopupBg">
            <a:extLst>
              <a:ext uri="{FF2B5EF4-FFF2-40B4-BE49-F238E27FC236}">
                <a16:creationId xmlns:a16="http://schemas.microsoft.com/office/drawing/2014/main" id="{64FB7C8E-F228-6C6F-5E64-8089E4713D54}"/>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Questionnaire">
            <a:extLst>
              <a:ext uri="{FF2B5EF4-FFF2-40B4-BE49-F238E27FC236}">
                <a16:creationId xmlns:a16="http://schemas.microsoft.com/office/drawing/2014/main" id="{7AB06603-A5FC-519A-C715-D4F9B1117E23}"/>
              </a:ext>
            </a:extLst>
          </p:cNvPr>
          <p:cNvSpPr txBox="1">
            <a:spLocks/>
          </p:cNvSpPr>
          <p:nvPr/>
        </p:nvSpPr>
        <p:spPr>
          <a:xfrm>
            <a:off x="828675" y="846230"/>
            <a:ext cx="7500938" cy="5651770"/>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IE" sz="2400" b="0" u="sng" dirty="0">
                <a:latin typeface="+mj-lt"/>
              </a:rPr>
              <a:t>Questionnaire</a:t>
            </a:r>
            <a:r>
              <a:rPr lang="en-IE" sz="2400" b="0" dirty="0">
                <a:latin typeface="+mj-lt"/>
              </a:rPr>
              <a:t>: The form that the students filled in, comprised 16 UIUX related questions as defined in the widely used product satisfaction questionnaire, the </a:t>
            </a:r>
            <a:r>
              <a:rPr lang="en-US" sz="2400" b="0" dirty="0">
                <a:solidFill>
                  <a:schemeClr val="tx2"/>
                </a:solidFill>
                <a:latin typeface="+mj-lt"/>
                <a:hlinkClick r:id="rId4">
                  <a:extLst>
                    <a:ext uri="{A12FA001-AC4F-418D-AE19-62706E023703}">
                      <ahyp:hlinkClr xmlns:ahyp="http://schemas.microsoft.com/office/drawing/2018/hyperlinkcolor" val="tx"/>
                    </a:ext>
                  </a:extLst>
                </a:hlinkClick>
              </a:rPr>
              <a:t>PSSUQ</a:t>
            </a:r>
            <a:r>
              <a:rPr lang="en-US" sz="2400" b="0" dirty="0">
                <a:latin typeface="+mj-lt"/>
              </a:rPr>
              <a:t>. These are Likert scale questions with 1 (min) being strongly agree and 7 (max) being strongly disagree.</a:t>
            </a:r>
          </a:p>
          <a:p>
            <a:pPr>
              <a:spcBef>
                <a:spcPts val="3000"/>
              </a:spcBef>
            </a:pPr>
            <a:r>
              <a:rPr lang="en-US" sz="2400" b="0" dirty="0">
                <a:latin typeface="+mj-lt"/>
              </a:rPr>
              <a:t>Additionally, 10 custom questions (6 Likert scale questions and 4 open-ended questions) regarding educational experience and attitude towards climate change was added to the questionnaire.</a:t>
            </a:r>
          </a:p>
          <a:p>
            <a:pPr>
              <a:spcBef>
                <a:spcPts val="3000"/>
              </a:spcBef>
            </a:pPr>
            <a:r>
              <a:rPr lang="en-IE" sz="2400" b="0" dirty="0">
                <a:latin typeface="+mj-lt"/>
              </a:rPr>
              <a:t>Please find this questionnaire </a:t>
            </a:r>
            <a:r>
              <a:rPr lang="en-IE" sz="2400" b="0" u="sng" dirty="0">
                <a:solidFill>
                  <a:schemeClr val="tx2"/>
                </a:solidFill>
                <a:latin typeface="+mj-lt"/>
                <a:hlinkClick r:id="rId5">
                  <a:extLst>
                    <a:ext uri="{A12FA001-AC4F-418D-AE19-62706E023703}">
                      <ahyp:hlinkClr xmlns:ahyp="http://schemas.microsoft.com/office/drawing/2018/hyperlinkcolor" val="tx"/>
                    </a:ext>
                  </a:extLst>
                </a:hlinkClick>
              </a:rPr>
              <a:t>here</a:t>
            </a:r>
            <a:r>
              <a:rPr lang="en-IE" sz="2400" b="0" dirty="0">
                <a:latin typeface="+mj-lt"/>
              </a:rPr>
              <a:t>.</a:t>
            </a:r>
          </a:p>
          <a:p>
            <a:pPr>
              <a:spcBef>
                <a:spcPts val="3000"/>
              </a:spcBef>
            </a:pPr>
            <a:r>
              <a:rPr lang="en-IE" sz="2400" b="0" u="sng" dirty="0">
                <a:latin typeface="+mj-lt"/>
              </a:rPr>
              <a:t>Triangulation</a:t>
            </a:r>
            <a:r>
              <a:rPr lang="en-IE" sz="2400" b="0" dirty="0">
                <a:latin typeface="+mj-lt"/>
              </a:rPr>
              <a:t>: Feedback from tutors at the event and a domain expert in Botany shall also be collected.</a:t>
            </a:r>
            <a:endParaRPr lang="en-IE" sz="2400" b="0" u="sng" dirty="0">
              <a:latin typeface="+mj-lt"/>
            </a:endParaRPr>
          </a:p>
        </p:txBody>
      </p:sp>
    </p:spTree>
    <p:extLst>
      <p:ext uri="{BB962C8B-B14F-4D97-AF65-F5344CB8AC3E}">
        <p14:creationId xmlns:p14="http://schemas.microsoft.com/office/powerpoint/2010/main" val="36734537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2" presetClass="exit" presetSubtype="1" fill="hold" grpId="1" nodeType="with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ppt_x"/>
                                          </p:val>
                                        </p:tav>
                                      </p:tavLst>
                                    </p:anim>
                                    <p:anim calcmode="lin" valueType="num">
                                      <p:cBhvr additive="base">
                                        <p:cTn id="21" dur="500"/>
                                        <p:tgtEl>
                                          <p:spTgt spid="4"/>
                                        </p:tgtEl>
                                        <p:attrNameLst>
                                          <p:attrName>ppt_y</p:attrName>
                                        </p:attrNameLst>
                                      </p:cBhvr>
                                      <p:tavLst>
                                        <p:tav tm="0">
                                          <p:val>
                                            <p:strVal val="ppt_y"/>
                                          </p:val>
                                        </p:tav>
                                        <p:tav tm="100000">
                                          <p:val>
                                            <p:strVal val="0-ppt_h/2"/>
                                          </p:val>
                                        </p:tav>
                                      </p:tavLst>
                                    </p:anim>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5" grpId="0" animBg="1"/>
      <p:bldP spid="5" grpId="1" animBg="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Plan (ii)</a:t>
            </a:r>
            <a:endParaRPr lang="en-US" dirty="0"/>
          </a:p>
        </p:txBody>
      </p:sp>
      <p:sp>
        <p:nvSpPr>
          <p:cNvPr id="3" name="Text Placeholder 2">
            <a:extLst>
              <a:ext uri="{FF2B5EF4-FFF2-40B4-BE49-F238E27FC236}">
                <a16:creationId xmlns:a16="http://schemas.microsoft.com/office/drawing/2014/main" id="{92837E19-138E-8FFB-6B81-2AA69F352B30}"/>
              </a:ext>
            </a:extLst>
          </p:cNvPr>
          <p:cNvSpPr>
            <a:spLocks noGrp="1"/>
          </p:cNvSpPr>
          <p:nvPr>
            <p:ph type="body" sz="quarter" idx="10"/>
          </p:nvPr>
        </p:nvSpPr>
        <p:spPr>
          <a:xfrm>
            <a:off x="828675" y="1321724"/>
            <a:ext cx="7500938" cy="4621876"/>
          </a:xfrm>
        </p:spPr>
        <p:txBody>
          <a:bodyPr/>
          <a:lstStyle/>
          <a:p>
            <a:pPr>
              <a:spcBef>
                <a:spcPts val="300"/>
              </a:spcBef>
            </a:pPr>
            <a:r>
              <a:rPr lang="en-GB" sz="1800" b="0" dirty="0"/>
              <a:t>Please find a summary of student feedback </a:t>
            </a:r>
            <a:r>
              <a:rPr lang="en-GB" sz="1800" b="0" dirty="0">
                <a:solidFill>
                  <a:schemeClr val="tx2"/>
                </a:solidFill>
                <a:hlinkClick r:id="rId2">
                  <a:extLst>
                    <a:ext uri="{A12FA001-AC4F-418D-AE19-62706E023703}">
                      <ahyp:hlinkClr xmlns:ahyp="http://schemas.microsoft.com/office/drawing/2018/hyperlinkcolor" val="tx"/>
                    </a:ext>
                  </a:extLst>
                </a:hlinkClick>
              </a:rPr>
              <a:t>here</a:t>
            </a:r>
            <a:r>
              <a:rPr lang="en-GB" sz="1800" b="0" dirty="0"/>
              <a:t>.</a:t>
            </a:r>
          </a:p>
          <a:p>
            <a:pPr marL="342900" indent="-342900">
              <a:spcBef>
                <a:spcPts val="300"/>
              </a:spcBef>
              <a:buFont typeface="Wingdings" panose="05000000000000000000" pitchFamily="2" charset="2"/>
              <a:buChar char="§"/>
            </a:pPr>
            <a:r>
              <a:rPr lang="en-GB" sz="1800" b="0" u="sng" dirty="0"/>
              <a:t>Satisfaction</a:t>
            </a:r>
            <a:r>
              <a:rPr lang="en-GB" sz="1800" b="0" dirty="0"/>
              <a:t>: Overall positive response.</a:t>
            </a:r>
          </a:p>
          <a:p>
            <a:pPr marL="342900" indent="-342900">
              <a:spcBef>
                <a:spcPts val="300"/>
              </a:spcBef>
              <a:buFont typeface="Wingdings" panose="05000000000000000000" pitchFamily="2" charset="2"/>
              <a:buChar char="§"/>
            </a:pPr>
            <a:r>
              <a:rPr lang="en-GB" sz="1800" b="0" u="sng" dirty="0"/>
              <a:t>UIUX</a:t>
            </a:r>
            <a:r>
              <a:rPr lang="en-GB" sz="1800" b="0" dirty="0"/>
              <a:t>: Positive overall. 3 students suggest that the system throw more error messages. “Simplicity” and “Ease of use” were among most popular best aspects of the app as per student comments while suggestions for improvement included more help and error messages along with expansion of scenarios.</a:t>
            </a:r>
          </a:p>
          <a:p>
            <a:pPr marL="342900" indent="-342900">
              <a:spcBef>
                <a:spcPts val="300"/>
              </a:spcBef>
              <a:buFont typeface="Wingdings" panose="05000000000000000000" pitchFamily="2" charset="2"/>
              <a:buChar char="§"/>
            </a:pPr>
            <a:r>
              <a:rPr lang="en-GB" sz="1800" b="0" u="sng" dirty="0"/>
              <a:t>Learning &amp; Value</a:t>
            </a:r>
            <a:r>
              <a:rPr lang="en-GB" sz="1800" b="0" dirty="0"/>
              <a:t>: All students agree that such apps make learning more engaging. All but 1 student agree that they found the experience and app valuable. “Very Informative” was among student comments.</a:t>
            </a:r>
          </a:p>
          <a:p>
            <a:pPr marL="342900" indent="-342900">
              <a:spcBef>
                <a:spcPts val="300"/>
              </a:spcBef>
              <a:buFont typeface="Wingdings" panose="05000000000000000000" pitchFamily="2" charset="2"/>
              <a:buChar char="§"/>
            </a:pPr>
            <a:r>
              <a:rPr lang="en-GB" sz="1800" b="0" u="sng" dirty="0"/>
              <a:t>Attitude Towards Climate Change &amp; Forest:</a:t>
            </a:r>
            <a:r>
              <a:rPr lang="en-GB" sz="1800" b="0" dirty="0"/>
              <a:t> Interestingly, while most students were just as (5/10) or more (3/10) concerned about climate change after the use of the app as they were before. Concern level for 2 students dropped after use of the app. The reason may be increased confidence in use of forests as a carbon sink, but this is interesting and warrants further investigation.</a:t>
            </a:r>
            <a:endParaRPr lang="en-US" sz="1800" b="0"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dirty="0"/>
              <a:t>BRIDGE TO COLLEGE LEARNING SESSION RESULTS</a:t>
            </a:r>
            <a:endParaRPr lang="en-US" dirty="0"/>
          </a:p>
        </p:txBody>
      </p:sp>
    </p:spTree>
    <p:extLst>
      <p:ext uri="{BB962C8B-B14F-4D97-AF65-F5344CB8AC3E}">
        <p14:creationId xmlns:p14="http://schemas.microsoft.com/office/powerpoint/2010/main" val="2423511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RAPIC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9" name="Table 8">
            <a:extLst>
              <a:ext uri="{FF2B5EF4-FFF2-40B4-BE49-F238E27FC236}">
                <a16:creationId xmlns:a16="http://schemas.microsoft.com/office/drawing/2014/main" id="{5EB63E76-7961-E325-3D4B-874A7E030734}"/>
              </a:ext>
            </a:extLst>
          </p:cNvPr>
          <p:cNvGraphicFramePr>
            <a:graphicFrameLocks noGrp="1"/>
          </p:cNvGraphicFramePr>
          <p:nvPr>
            <p:extLst>
              <p:ext uri="{D42A27DB-BD31-4B8C-83A1-F6EECF244321}">
                <p14:modId xmlns:p14="http://schemas.microsoft.com/office/powerpoint/2010/main" val="4195287350"/>
              </p:ext>
            </p:extLst>
          </p:nvPr>
        </p:nvGraphicFramePr>
        <p:xfrm>
          <a:off x="318870" y="1514891"/>
          <a:ext cx="8520546" cy="3828218"/>
        </p:xfrm>
        <a:graphic>
          <a:graphicData uri="http://schemas.openxmlformats.org/drawingml/2006/table">
            <a:tbl>
              <a:tblPr/>
              <a:tblGrid>
                <a:gridCol w="4073236">
                  <a:extLst>
                    <a:ext uri="{9D8B030D-6E8A-4147-A177-3AD203B41FA5}">
                      <a16:colId xmlns:a16="http://schemas.microsoft.com/office/drawing/2014/main" val="249457756"/>
                    </a:ext>
                  </a:extLst>
                </a:gridCol>
                <a:gridCol w="4447310">
                  <a:extLst>
                    <a:ext uri="{9D8B030D-6E8A-4147-A177-3AD203B41FA5}">
                      <a16:colId xmlns:a16="http://schemas.microsoft.com/office/drawing/2014/main" val="2144723737"/>
                    </a:ext>
                  </a:extLst>
                </a:gridCol>
              </a:tblGrid>
              <a:tr h="192941">
                <a:tc>
                  <a:txBody>
                    <a:bodyPr/>
                    <a:lstStyle/>
                    <a:p>
                      <a:pPr algn="ctr" fontAlgn="ctr"/>
                      <a:r>
                        <a:rPr lang="en-US" sz="1400" b="1" i="0" u="none" strike="noStrike">
                          <a:solidFill>
                            <a:srgbClr val="FFFFFF"/>
                          </a:solidFill>
                          <a:effectLst/>
                          <a:latin typeface="Calibri" panose="020F0502020204030204" pitchFamily="34" charset="0"/>
                        </a:rPr>
                        <a:t>ACHIEVEMENTS</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1400" b="1" i="0" u="none" strike="noStrike">
                          <a:solidFill>
                            <a:srgbClr val="FFFFFF"/>
                          </a:solidFill>
                          <a:effectLst/>
                          <a:latin typeface="Calibri" panose="020F0502020204030204" pitchFamily="34" charset="0"/>
                        </a:rPr>
                        <a:t>LIMITATIONS</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611636929"/>
                  </a:ext>
                </a:extLst>
              </a:tr>
              <a:tr h="771763">
                <a:tc>
                  <a:txBody>
                    <a:bodyPr/>
                    <a:lstStyle/>
                    <a:p>
                      <a:pPr algn="l" fontAlgn="ctr"/>
                      <a:r>
                        <a:rPr lang="en-GB" sz="1400" b="0" i="0" u="none" strike="noStrike">
                          <a:solidFill>
                            <a:srgbClr val="000000"/>
                          </a:solidFill>
                          <a:effectLst/>
                          <a:latin typeface="Calibri" panose="020F0502020204030204" pitchFamily="34" charset="0"/>
                        </a:rPr>
                        <a:t>A functional teaching tool that students found informative, fun, and simple to use.</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GB" sz="1400" b="0" i="0" u="none" strike="noStrike" dirty="0">
                          <a:solidFill>
                            <a:srgbClr val="000000"/>
                          </a:solidFill>
                          <a:effectLst/>
                          <a:latin typeface="Calibri" panose="020F0502020204030204" pitchFamily="34" charset="0"/>
                        </a:rPr>
                        <a:t>Although capture real world trends and behaviour via rules, not scientifically accurate (e.g. CO2 concentration in air fluctuates more than it does on earth in real life, ocean carbon reservoir not considered).</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600843"/>
                  </a:ext>
                </a:extLst>
              </a:tr>
              <a:tr h="192941">
                <a:tc>
                  <a:txBody>
                    <a:bodyPr/>
                    <a:lstStyle/>
                    <a:p>
                      <a:pPr algn="l" fontAlgn="ctr"/>
                      <a:r>
                        <a:rPr lang="en-GB" sz="1400" b="0" i="0" u="none" strike="noStrike">
                          <a:solidFill>
                            <a:srgbClr val="000000"/>
                          </a:solidFill>
                          <a:effectLst/>
                          <a:latin typeface="Calibri" panose="020F0502020204030204" pitchFamily="34" charset="0"/>
                        </a:rPr>
                        <a:t>Got to apply software development theory.</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Calibri" panose="020F0502020204030204" pitchFamily="34" charset="0"/>
                        </a:rPr>
                        <a:t>Should throw error messages.</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667747"/>
                  </a:ext>
                </a:extLst>
              </a:tr>
              <a:tr h="385882">
                <a:tc>
                  <a:txBody>
                    <a:bodyPr/>
                    <a:lstStyle/>
                    <a:p>
                      <a:pPr algn="l" fontAlgn="ctr"/>
                      <a:r>
                        <a:rPr lang="en-GB" sz="1400" b="0" i="0" u="none" strike="noStrike">
                          <a:solidFill>
                            <a:srgbClr val="000000"/>
                          </a:solidFill>
                          <a:effectLst/>
                          <a:latin typeface="Calibri" panose="020F0502020204030204" pitchFamily="34" charset="0"/>
                        </a:rPr>
                        <a:t>Got to experience product evaluation process.</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GB" sz="1400" b="0" i="0" u="none" strike="noStrike">
                          <a:solidFill>
                            <a:srgbClr val="000000"/>
                          </a:solidFill>
                          <a:effectLst/>
                          <a:latin typeface="Calibri" panose="020F0502020204030204" pitchFamily="34" charset="0"/>
                        </a:rPr>
                        <a:t>Need to update help to be more informative and noticeable.</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622018"/>
                  </a:ext>
                </a:extLst>
              </a:tr>
              <a:tr h="578822">
                <a:tc>
                  <a:txBody>
                    <a:bodyPr/>
                    <a:lstStyle/>
                    <a:p>
                      <a:pPr algn="l" fontAlgn="ctr"/>
                      <a:r>
                        <a:rPr lang="en-GB" sz="1400" b="0" i="0" u="none" strike="noStrike">
                          <a:solidFill>
                            <a:srgbClr val="000000"/>
                          </a:solidFill>
                          <a:effectLst/>
                          <a:latin typeface="Calibri" panose="020F0502020204030204" pitchFamily="34" charset="0"/>
                        </a:rPr>
                        <a:t>Got to help teach something and leaned about methods for effective teaching/learning.</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GB" sz="1400" b="0" i="0" u="none" strike="noStrike">
                          <a:solidFill>
                            <a:srgbClr val="000000"/>
                          </a:solidFill>
                          <a:effectLst/>
                          <a:latin typeface="Calibri" panose="020F0502020204030204" pitchFamily="34" charset="0"/>
                        </a:rPr>
                        <a:t>Evaluation consisted of just 10 learners. This is not statistically significant for which at least 30 individuals are required.</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1215278"/>
                  </a:ext>
                </a:extLst>
              </a:tr>
              <a:tr h="385882">
                <a:tc>
                  <a:txBody>
                    <a:bodyPr/>
                    <a:lstStyle/>
                    <a:p>
                      <a:pPr algn="l" fontAlgn="ctr"/>
                      <a:r>
                        <a:rPr lang="en-GB" sz="1400" b="0" i="0" u="none" strike="noStrike">
                          <a:solidFill>
                            <a:srgbClr val="000000"/>
                          </a:solidFill>
                          <a:effectLst/>
                          <a:latin typeface="Calibri" panose="020F0502020204030204" pitchFamily="34" charset="0"/>
                        </a:rPr>
                        <a:t>Learned a lot about forests and their importance in the fight against rapid climate change.</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effectLst/>
                          <a:latin typeface="Calibri" panose="020F0502020204030204" pitchFamily="34" charset="0"/>
                        </a:rPr>
                        <a:t> </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5103996"/>
                  </a:ext>
                </a:extLst>
              </a:tr>
              <a:tr h="385882">
                <a:tc>
                  <a:txBody>
                    <a:bodyPr/>
                    <a:lstStyle/>
                    <a:p>
                      <a:pPr algn="l" fontAlgn="ctr"/>
                      <a:r>
                        <a:rPr lang="en-GB" sz="1400" b="0" i="0" u="none" strike="noStrike">
                          <a:solidFill>
                            <a:srgbClr val="000000"/>
                          </a:solidFill>
                          <a:effectLst/>
                          <a:latin typeface="Calibri" panose="020F0502020204030204" pitchFamily="34" charset="0"/>
                        </a:rPr>
                        <a:t>Developed better appreciation for complexity of the natural world.</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3572" marR="3572" marT="35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345039"/>
                  </a:ext>
                </a:extLst>
              </a:tr>
              <a:tr h="385882">
                <a:tc>
                  <a:txBody>
                    <a:bodyPr/>
                    <a:lstStyle/>
                    <a:p>
                      <a:pPr algn="l" fontAlgn="ctr"/>
                      <a:r>
                        <a:rPr lang="en-GB" sz="1400" b="0" i="0" u="none" strike="noStrike">
                          <a:solidFill>
                            <a:srgbClr val="000000"/>
                          </a:solidFill>
                          <a:effectLst/>
                          <a:latin typeface="Calibri" panose="020F0502020204030204" pitchFamily="34" charset="0"/>
                        </a:rPr>
                        <a:t>Furthered skill in use of NextJS, ReactJS, HTML, JavaScript, CSS, D3.js and Tailwind CSS.</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3572" marR="3572" marT="35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9808372"/>
                  </a:ext>
                </a:extLst>
              </a:tr>
              <a:tr h="192941">
                <a:tc>
                  <a:txBody>
                    <a:bodyPr/>
                    <a:lstStyle/>
                    <a:p>
                      <a:pPr algn="l" fontAlgn="ctr"/>
                      <a:r>
                        <a:rPr lang="en-GB" sz="1400" b="0" i="0" u="none" strike="noStrike">
                          <a:solidFill>
                            <a:srgbClr val="000000"/>
                          </a:solidFill>
                          <a:effectLst/>
                          <a:latin typeface="Calibri" panose="020F0502020204030204" pitchFamily="34" charset="0"/>
                        </a:rPr>
                        <a:t>Learned about the Big.js library</a:t>
                      </a:r>
                    </a:p>
                  </a:txBody>
                  <a:tcPr marL="3572" marR="3572" marT="35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3572" marR="3572" marT="35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1806687"/>
                  </a:ext>
                </a:extLst>
              </a:tr>
            </a:tbl>
          </a:graphicData>
        </a:graphic>
      </p:graphicFrame>
    </p:spTree>
    <p:extLst>
      <p:ext uri="{BB962C8B-B14F-4D97-AF65-F5344CB8AC3E}">
        <p14:creationId xmlns:p14="http://schemas.microsoft.com/office/powerpoint/2010/main" val="1717724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REFERNCES (</a:t>
            </a:r>
            <a:r>
              <a:rPr lang="en-GB" dirty="0" err="1"/>
              <a:t>i</a:t>
            </a:r>
            <a:r>
              <a:rPr lang="en-GB" dirty="0"/>
              <a:t>)</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828676" y="1050587"/>
            <a:ext cx="7527924" cy="4473913"/>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E. Helmore, “Heatwave continues to roast 65m people in US </a:t>
            </a:r>
            <a:r>
              <a:rPr lang="en-GB" sz="1800" b="0" dirty="0" err="1"/>
              <a:t>midwest</a:t>
            </a:r>
            <a:r>
              <a:rPr lang="en-GB" sz="1800" b="0" dirty="0"/>
              <a:t> and north-east,” The Guardian, 24 June 2024. [Online]. Available: https://www.theguardian.com/environment/article/2024/jun/21/heatwave-midwest-north-east. [Accessed 25 June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REFERNCES (ii)</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52919" y="1050587"/>
            <a:ext cx="8608979" cy="4474724"/>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REFERNCES (iii)</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18681"/>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 (ii)</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52.3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[6] but are fragile.</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Oval 2">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Oval 4">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500"/>
                                        <p:tgtEl>
                                          <p:spTgt spid="1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1000"/>
                                        <p:tgtEl>
                                          <p:spTgt spid="39"/>
                                        </p:tgtEl>
                                      </p:cBhvr>
                                    </p:animEffect>
                                    <p:anim calcmode="lin" valueType="num">
                                      <p:cBhvr>
                                        <p:cTn id="24" dur="1000" fill="hold"/>
                                        <p:tgtEl>
                                          <p:spTgt spid="39"/>
                                        </p:tgtEl>
                                        <p:attrNameLst>
                                          <p:attrName>ppt_x</p:attrName>
                                        </p:attrNameLst>
                                      </p:cBhvr>
                                      <p:tavLst>
                                        <p:tav tm="0">
                                          <p:val>
                                            <p:strVal val="#ppt_x"/>
                                          </p:val>
                                        </p:tav>
                                        <p:tav tm="100000">
                                          <p:val>
                                            <p:strVal val="#ppt_x"/>
                                          </p:val>
                                        </p:tav>
                                      </p:tavLst>
                                    </p:anim>
                                    <p:anim calcmode="lin" valueType="num">
                                      <p:cBhvr>
                                        <p:cTn id="25" dur="1000" fill="hold"/>
                                        <p:tgtEl>
                                          <p:spTgt spid="3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anim calcmode="lin" valueType="num">
                                      <p:cBhvr>
                                        <p:cTn id="51" dur="1000" fill="hold"/>
                                        <p:tgtEl>
                                          <p:spTgt spid="37"/>
                                        </p:tgtEl>
                                        <p:attrNameLst>
                                          <p:attrName>ppt_x</p:attrName>
                                        </p:attrNameLst>
                                      </p:cBhvr>
                                      <p:tavLst>
                                        <p:tav tm="0">
                                          <p:val>
                                            <p:strVal val="#ppt_x"/>
                                          </p:val>
                                        </p:tav>
                                        <p:tav tm="100000">
                                          <p:val>
                                            <p:strVal val="#ppt_x"/>
                                          </p:val>
                                        </p:tav>
                                      </p:tavLst>
                                    </p:anim>
                                    <p:anim calcmode="lin" valueType="num">
                                      <p:cBhvr>
                                        <p:cTn id="52" dur="1000" fill="hold"/>
                                        <p:tgtEl>
                                          <p:spTgt spid="37"/>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42"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1000"/>
                                        <p:tgtEl>
                                          <p:spTgt spid="36"/>
                                        </p:tgtEl>
                                      </p:cBhvr>
                                    </p:animEffect>
                                    <p:anim calcmode="lin" valueType="num">
                                      <p:cBhvr>
                                        <p:cTn id="62" dur="1000" fill="hold"/>
                                        <p:tgtEl>
                                          <p:spTgt spid="36"/>
                                        </p:tgtEl>
                                        <p:attrNameLst>
                                          <p:attrName>ppt_x</p:attrName>
                                        </p:attrNameLst>
                                      </p:cBhvr>
                                      <p:tavLst>
                                        <p:tav tm="0">
                                          <p:val>
                                            <p:strVal val="#ppt_x"/>
                                          </p:val>
                                        </p:tav>
                                        <p:tav tm="100000">
                                          <p:val>
                                            <p:strVal val="#ppt_x"/>
                                          </p:val>
                                        </p:tav>
                                      </p:tavLst>
                                    </p:anim>
                                    <p:anim calcmode="lin" valueType="num">
                                      <p:cBhvr>
                                        <p:cTn id="6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1000"/>
                            </p:stCondLst>
                            <p:childTnLst>
                              <p:par>
                                <p:cTn id="77" presetID="53" presetClass="entr" presetSubtype="16"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p:cTn id="79" dur="500" fill="hold"/>
                                        <p:tgtEl>
                                          <p:spTgt spid="51"/>
                                        </p:tgtEl>
                                        <p:attrNameLst>
                                          <p:attrName>ppt_w</p:attrName>
                                        </p:attrNameLst>
                                      </p:cBhvr>
                                      <p:tavLst>
                                        <p:tav tm="0">
                                          <p:val>
                                            <p:fltVal val="0"/>
                                          </p:val>
                                        </p:tav>
                                        <p:tav tm="100000">
                                          <p:val>
                                            <p:strVal val="#ppt_w"/>
                                          </p:val>
                                        </p:tav>
                                      </p:tavLst>
                                    </p:anim>
                                    <p:anim calcmode="lin" valueType="num">
                                      <p:cBhvr>
                                        <p:cTn id="80" dur="500" fill="hold"/>
                                        <p:tgtEl>
                                          <p:spTgt spid="51"/>
                                        </p:tgtEl>
                                        <p:attrNameLst>
                                          <p:attrName>ppt_h</p:attrName>
                                        </p:attrNameLst>
                                      </p:cBhvr>
                                      <p:tavLst>
                                        <p:tav tm="0">
                                          <p:val>
                                            <p:fltVal val="0"/>
                                          </p:val>
                                        </p:tav>
                                        <p:tav tm="100000">
                                          <p:val>
                                            <p:strVal val="#ppt_h"/>
                                          </p:val>
                                        </p:tav>
                                      </p:tavLst>
                                    </p:anim>
                                    <p:animEffect transition="in" filter="fade">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42" fill="hold" nodeType="click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barn(outHorizontal)">
                                      <p:cBhvr>
                                        <p:cTn id="86" dur="500"/>
                                        <p:tgtEl>
                                          <p:spTgt spid="78"/>
                                        </p:tgtEl>
                                      </p:cBhvr>
                                    </p:animEffect>
                                  </p:childTnLst>
                                </p:cTn>
                              </p:par>
                            </p:childTnLst>
                          </p:cTn>
                        </p:par>
                        <p:par>
                          <p:cTn id="87" fill="hold">
                            <p:stCondLst>
                              <p:cond delay="500"/>
                            </p:stCondLst>
                            <p:childTnLst>
                              <p:par>
                                <p:cTn id="88" presetID="53" presetClass="entr" presetSubtype="528" fill="hold" grpId="0" nodeType="afterEffect">
                                  <p:stCondLst>
                                    <p:cond delay="0"/>
                                  </p:stCondLst>
                                  <p:childTnLst>
                                    <p:set>
                                      <p:cBhvr>
                                        <p:cTn id="89" dur="1" fill="hold">
                                          <p:stCondLst>
                                            <p:cond delay="0"/>
                                          </p:stCondLst>
                                        </p:cTn>
                                        <p:tgtEl>
                                          <p:spTgt spid="3"/>
                                        </p:tgtEl>
                                        <p:attrNameLst>
                                          <p:attrName>style.visibility</p:attrName>
                                        </p:attrNameLst>
                                      </p:cBhvr>
                                      <p:to>
                                        <p:strVal val="visible"/>
                                      </p:to>
                                    </p:set>
                                    <p:anim calcmode="lin" valueType="num">
                                      <p:cBhvr>
                                        <p:cTn id="90" dur="500" fill="hold"/>
                                        <p:tgtEl>
                                          <p:spTgt spid="3"/>
                                        </p:tgtEl>
                                        <p:attrNameLst>
                                          <p:attrName>ppt_w</p:attrName>
                                        </p:attrNameLst>
                                      </p:cBhvr>
                                      <p:tavLst>
                                        <p:tav tm="0">
                                          <p:val>
                                            <p:fltVal val="0"/>
                                          </p:val>
                                        </p:tav>
                                        <p:tav tm="100000">
                                          <p:val>
                                            <p:strVal val="#ppt_w"/>
                                          </p:val>
                                        </p:tav>
                                      </p:tavLst>
                                    </p:anim>
                                    <p:anim calcmode="lin" valueType="num">
                                      <p:cBhvr>
                                        <p:cTn id="91" dur="500" fill="hold"/>
                                        <p:tgtEl>
                                          <p:spTgt spid="3"/>
                                        </p:tgtEl>
                                        <p:attrNameLst>
                                          <p:attrName>ppt_h</p:attrName>
                                        </p:attrNameLst>
                                      </p:cBhvr>
                                      <p:tavLst>
                                        <p:tav tm="0">
                                          <p:val>
                                            <p:fltVal val="0"/>
                                          </p:val>
                                        </p:tav>
                                        <p:tav tm="100000">
                                          <p:val>
                                            <p:strVal val="#ppt_h"/>
                                          </p:val>
                                        </p:tav>
                                      </p:tavLst>
                                    </p:anim>
                                    <p:animEffect transition="in" filter="fade">
                                      <p:cBhvr>
                                        <p:cTn id="92" dur="500"/>
                                        <p:tgtEl>
                                          <p:spTgt spid="3"/>
                                        </p:tgtEl>
                                      </p:cBhvr>
                                    </p:animEffect>
                                    <p:anim calcmode="lin" valueType="num">
                                      <p:cBhvr>
                                        <p:cTn id="93" dur="500" fill="hold"/>
                                        <p:tgtEl>
                                          <p:spTgt spid="3"/>
                                        </p:tgtEl>
                                        <p:attrNameLst>
                                          <p:attrName>ppt_x</p:attrName>
                                        </p:attrNameLst>
                                      </p:cBhvr>
                                      <p:tavLst>
                                        <p:tav tm="0">
                                          <p:val>
                                            <p:fltVal val="0.5"/>
                                          </p:val>
                                        </p:tav>
                                        <p:tav tm="100000">
                                          <p:val>
                                            <p:strVal val="#ppt_x"/>
                                          </p:val>
                                        </p:tav>
                                      </p:tavLst>
                                    </p:anim>
                                    <p:anim calcmode="lin" valueType="num">
                                      <p:cBhvr>
                                        <p:cTn id="94" dur="500" fill="hold"/>
                                        <p:tgtEl>
                                          <p:spTgt spid="3"/>
                                        </p:tgtEl>
                                        <p:attrNameLst>
                                          <p:attrName>ppt_y</p:attrName>
                                        </p:attrNameLst>
                                      </p:cBhvr>
                                      <p:tavLst>
                                        <p:tav tm="0">
                                          <p:val>
                                            <p:fltVal val="0.5"/>
                                          </p:val>
                                        </p:tav>
                                        <p:tav tm="100000">
                                          <p:val>
                                            <p:strVal val="#ppt_y"/>
                                          </p:val>
                                        </p:tav>
                                      </p:tavLst>
                                    </p:anim>
                                  </p:childTnLst>
                                </p:cTn>
                              </p:par>
                            </p:childTnLst>
                          </p:cTn>
                        </p:par>
                        <p:par>
                          <p:cTn id="95" fill="hold">
                            <p:stCondLst>
                              <p:cond delay="1000"/>
                            </p:stCondLst>
                            <p:childTnLst>
                              <p:par>
                                <p:cTn id="96" presetID="53" presetClass="entr" presetSubtype="528" fill="hold" grpId="0" nodeType="afterEffect">
                                  <p:stCondLst>
                                    <p:cond delay="0"/>
                                  </p:stCondLst>
                                  <p:childTnLst>
                                    <p:set>
                                      <p:cBhvr>
                                        <p:cTn id="97" dur="1" fill="hold">
                                          <p:stCondLst>
                                            <p:cond delay="0"/>
                                          </p:stCondLst>
                                        </p:cTn>
                                        <p:tgtEl>
                                          <p:spTgt spid="5"/>
                                        </p:tgtEl>
                                        <p:attrNameLst>
                                          <p:attrName>style.visibility</p:attrName>
                                        </p:attrNameLst>
                                      </p:cBhvr>
                                      <p:to>
                                        <p:strVal val="visible"/>
                                      </p:to>
                                    </p:set>
                                    <p:anim calcmode="lin" valueType="num">
                                      <p:cBhvr>
                                        <p:cTn id="98" dur="500" fill="hold"/>
                                        <p:tgtEl>
                                          <p:spTgt spid="5"/>
                                        </p:tgtEl>
                                        <p:attrNameLst>
                                          <p:attrName>ppt_w</p:attrName>
                                        </p:attrNameLst>
                                      </p:cBhvr>
                                      <p:tavLst>
                                        <p:tav tm="0">
                                          <p:val>
                                            <p:fltVal val="0"/>
                                          </p:val>
                                        </p:tav>
                                        <p:tav tm="100000">
                                          <p:val>
                                            <p:strVal val="#ppt_w"/>
                                          </p:val>
                                        </p:tav>
                                      </p:tavLst>
                                    </p:anim>
                                    <p:anim calcmode="lin" valueType="num">
                                      <p:cBhvr>
                                        <p:cTn id="99" dur="500" fill="hold"/>
                                        <p:tgtEl>
                                          <p:spTgt spid="5"/>
                                        </p:tgtEl>
                                        <p:attrNameLst>
                                          <p:attrName>ppt_h</p:attrName>
                                        </p:attrNameLst>
                                      </p:cBhvr>
                                      <p:tavLst>
                                        <p:tav tm="0">
                                          <p:val>
                                            <p:fltVal val="0"/>
                                          </p:val>
                                        </p:tav>
                                        <p:tav tm="100000">
                                          <p:val>
                                            <p:strVal val="#ppt_h"/>
                                          </p:val>
                                        </p:tav>
                                      </p:tavLst>
                                    </p:anim>
                                    <p:animEffect transition="in" filter="fade">
                                      <p:cBhvr>
                                        <p:cTn id="100" dur="500"/>
                                        <p:tgtEl>
                                          <p:spTgt spid="5"/>
                                        </p:tgtEl>
                                      </p:cBhvr>
                                    </p:animEffect>
                                    <p:anim calcmode="lin" valueType="num">
                                      <p:cBhvr>
                                        <p:cTn id="101" dur="500" fill="hold"/>
                                        <p:tgtEl>
                                          <p:spTgt spid="5"/>
                                        </p:tgtEl>
                                        <p:attrNameLst>
                                          <p:attrName>ppt_x</p:attrName>
                                        </p:attrNameLst>
                                      </p:cBhvr>
                                      <p:tavLst>
                                        <p:tav tm="0">
                                          <p:val>
                                            <p:fltVal val="0.5"/>
                                          </p:val>
                                        </p:tav>
                                        <p:tav tm="100000">
                                          <p:val>
                                            <p:strVal val="#ppt_x"/>
                                          </p:val>
                                        </p:tav>
                                      </p:tavLst>
                                    </p:anim>
                                    <p:anim calcmode="lin" valueType="num">
                                      <p:cBhvr>
                                        <p:cTn id="102"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3" restart="whenNotActive" fill="hold" evtFilter="cancelBubble" nodeType="interactiveSeq">
                <p:stCondLst>
                  <p:cond evt="onClick" delay="0">
                    <p:tgtEl>
                      <p:spTgt spid="51"/>
                    </p:tgtEl>
                  </p:cond>
                </p:stCondLst>
                <p:endSync evt="end" delay="0">
                  <p:rtn val="all"/>
                </p:endSync>
                <p:childTnLst>
                  <p:par>
                    <p:cTn id="104" fill="hold">
                      <p:stCondLst>
                        <p:cond delay="0"/>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childTnLst>
                          </p:cTn>
                        </p:par>
                      </p:childTnLst>
                    </p:cTn>
                  </p:par>
                </p:childTnLst>
              </p:cTn>
              <p:nextCondLst>
                <p:cond evt="onClick" delay="0">
                  <p:tgtEl>
                    <p:spTgt spid="51"/>
                  </p:tgtEl>
                </p:cond>
              </p:nextCondLst>
            </p:seq>
            <p:seq concurrent="1" nextAc="seek">
              <p:cTn id="112" restart="whenNotActive" fill="hold" evtFilter="cancelBubble" nodeType="interactiveSeq">
                <p:stCondLst>
                  <p:cond evt="onClick" delay="0">
                    <p:tgtEl>
                      <p:spTgt spid="47"/>
                    </p:tgtEl>
                  </p:cond>
                </p:stCondLst>
                <p:endSync evt="end" delay="0">
                  <p:rtn val="all"/>
                </p:endSync>
                <p:childTnLst>
                  <p:par>
                    <p:cTn id="113" fill="hold">
                      <p:stCondLst>
                        <p:cond delay="0"/>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52"/>
                                        </p:tgtEl>
                                      </p:cBhvr>
                                    </p:animEffect>
                                    <p:set>
                                      <p:cBhvr>
                                        <p:cTn id="117" dur="1" fill="hold">
                                          <p:stCondLst>
                                            <p:cond delay="499"/>
                                          </p:stCondLst>
                                        </p:cTn>
                                        <p:tgtEl>
                                          <p:spTgt spid="52"/>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47"/>
                                        </p:tgtEl>
                                      </p:cBhvr>
                                    </p:animEffect>
                                    <p:set>
                                      <p:cBhvr>
                                        <p:cTn id="120"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REFERNCES (iv)</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828674" y="1118681"/>
            <a:ext cx="7500939" cy="4474724"/>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3" name="overview text">
            <a:extLst>
              <a:ext uri="{FF2B5EF4-FFF2-40B4-BE49-F238E27FC236}">
                <a16:creationId xmlns:a16="http://schemas.microsoft.com/office/drawing/2014/main" id="{5E971521-E128-4EE2-6F7A-7A61F77D326C}"/>
              </a:ext>
            </a:extLst>
          </p:cNvPr>
          <p:cNvSpPr>
            <a:spLocks noGrp="1"/>
          </p:cNvSpPr>
          <p:nvPr>
            <p:ph type="body" sz="quarter" idx="10"/>
          </p:nvPr>
        </p:nvSpPr>
        <p:spPr>
          <a:xfrm>
            <a:off x="821530" y="1728918"/>
            <a:ext cx="7515226" cy="4012660"/>
          </a:xfrm>
        </p:spPr>
        <p:txBody>
          <a:bodyPr/>
          <a:lstStyle/>
          <a:p>
            <a:pPr marL="342900" indent="-342900">
              <a:buFont typeface="Wingdings" panose="05000000000000000000" pitchFamily="2" charset="2"/>
              <a:buChar char="§"/>
            </a:pPr>
            <a:r>
              <a:rPr lang="en-IE" b="0" dirty="0"/>
              <a:t>Either </a:t>
            </a:r>
            <a:r>
              <a:rPr lang="en-IE" dirty="0">
                <a:solidFill>
                  <a:schemeClr val="tx2"/>
                </a:solidFill>
              </a:rPr>
              <a:t>scientifically accurate decision-making aids </a:t>
            </a:r>
            <a:r>
              <a:rPr lang="en-IE" b="0" dirty="0"/>
              <a:t>or </a:t>
            </a:r>
            <a:r>
              <a:rPr lang="en-IE" dirty="0">
                <a:solidFill>
                  <a:schemeClr val="tx2"/>
                </a:solidFill>
              </a:rPr>
              <a:t>more abstract yet informative educational games</a:t>
            </a:r>
            <a:r>
              <a:rPr lang="en-IE" b="0" dirty="0"/>
              <a:t>, often with a collaboration element and some reference to climate change.</a:t>
            </a:r>
          </a:p>
          <a:p>
            <a:pPr marL="342900" indent="-342900">
              <a:buFont typeface="Wingdings" panose="05000000000000000000" pitchFamily="2" charset="2"/>
              <a:buChar char="§"/>
            </a:pPr>
            <a:r>
              <a:rPr lang="en-IE" dirty="0">
                <a:solidFill>
                  <a:schemeClr val="tx2"/>
                </a:solidFill>
              </a:rPr>
              <a:t>Most</a:t>
            </a:r>
            <a:r>
              <a:rPr lang="en-IE" b="0" dirty="0"/>
              <a:t> cater towards </a:t>
            </a:r>
            <a:r>
              <a:rPr lang="en-IE" dirty="0">
                <a:solidFill>
                  <a:schemeClr val="tx2"/>
                </a:solidFill>
              </a:rPr>
              <a:t>adults</a:t>
            </a:r>
            <a:r>
              <a:rPr lang="en-IE" b="0" dirty="0"/>
              <a:t> with </a:t>
            </a:r>
            <a:r>
              <a:rPr lang="en-IE" dirty="0">
                <a:solidFill>
                  <a:schemeClr val="tx2"/>
                </a:solidFill>
              </a:rPr>
              <a:t>few</a:t>
            </a:r>
            <a:r>
              <a:rPr lang="en-IE" b="0" dirty="0"/>
              <a:t> focussing on </a:t>
            </a:r>
            <a:r>
              <a:rPr lang="en-IE" dirty="0">
                <a:solidFill>
                  <a:schemeClr val="tx2"/>
                </a:solidFill>
              </a:rPr>
              <a:t>younger</a:t>
            </a:r>
            <a:r>
              <a:rPr lang="en-IE" dirty="0"/>
              <a:t> </a:t>
            </a:r>
            <a:r>
              <a:rPr lang="en-IE" b="0" dirty="0"/>
              <a:t>audiences.</a:t>
            </a:r>
          </a:p>
          <a:p>
            <a:pPr marL="342900" indent="-342900">
              <a:buFont typeface="Wingdings" panose="05000000000000000000" pitchFamily="2" charset="2"/>
              <a:buChar char="§"/>
            </a:pPr>
            <a:r>
              <a:rPr lang="en-IE" b="0" dirty="0"/>
              <a:t>Most </a:t>
            </a:r>
            <a:r>
              <a:rPr lang="en-IE" dirty="0">
                <a:solidFill>
                  <a:schemeClr val="tx2"/>
                </a:solidFill>
              </a:rPr>
              <a:t>tackle multiple problems at once </a:t>
            </a:r>
            <a:r>
              <a:rPr lang="en-IE" b="0" dirty="0"/>
              <a:t>such as land use changes as well as forest management along with resource management, which while informative, may be distracting and/or overwhelming, especially for young learners.</a:t>
            </a:r>
          </a:p>
          <a:p>
            <a:pPr marL="342900" indent="-342900">
              <a:buFont typeface="Wingdings" panose="05000000000000000000" pitchFamily="2" charset="2"/>
              <a:buChar char="§"/>
            </a:pPr>
            <a:r>
              <a:rPr lang="en-IE" b="0" dirty="0"/>
              <a:t>To the best of knowledge yet, </a:t>
            </a:r>
            <a:r>
              <a:rPr lang="en-IE" dirty="0">
                <a:solidFill>
                  <a:schemeClr val="tx2"/>
                </a:solidFill>
              </a:rPr>
              <a:t>none that explicitly associates forest management and CO2 levels</a:t>
            </a:r>
            <a:r>
              <a:rPr lang="en-IE" b="0" dirty="0"/>
              <a:t> in the atmosphere and thus global warming </a:t>
            </a:r>
            <a:r>
              <a:rPr lang="en-IE" dirty="0">
                <a:solidFill>
                  <a:schemeClr val="tx2"/>
                </a:solidFill>
              </a:rPr>
              <a:t>while also considering economic viability </a:t>
            </a:r>
            <a:r>
              <a:rPr lang="en-IE" b="0" dirty="0"/>
              <a:t>of the forest. </a:t>
            </a:r>
          </a:p>
        </p:txBody>
      </p:sp>
      <p:sp>
        <p:nvSpPr>
          <p:cNvPr id="4" name="subtitle">
            <a:extLst>
              <a:ext uri="{FF2B5EF4-FFF2-40B4-BE49-F238E27FC236}">
                <a16:creationId xmlns:a16="http://schemas.microsoft.com/office/drawing/2014/main" id="{BA971DFE-5471-AAC5-D4B6-DEF72D7B12EC}"/>
              </a:ext>
            </a:extLst>
          </p:cNvPr>
          <p:cNvSpPr>
            <a:spLocks noGrp="1"/>
          </p:cNvSpPr>
          <p:nvPr>
            <p:ph type="body" sz="quarter" idx="11"/>
          </p:nvPr>
        </p:nvSpPr>
        <p:spPr>
          <a:xfrm>
            <a:off x="821530" y="1116422"/>
            <a:ext cx="7500938" cy="264294"/>
          </a:xfrm>
        </p:spPr>
        <p:txBody>
          <a:bodyPr/>
          <a:lstStyle/>
          <a:p>
            <a:r>
              <a:rPr lang="en-IE" sz="2000" b="1" dirty="0">
                <a:solidFill>
                  <a:schemeClr val="accent6">
                    <a:lumMod val="75000"/>
                  </a:schemeClr>
                </a:solidFill>
              </a:rPr>
              <a:t>EXISTING TOOLS</a:t>
            </a:r>
          </a:p>
        </p:txBody>
      </p:sp>
    </p:spTree>
    <p:extLst>
      <p:ext uri="{BB962C8B-B14F-4D97-AF65-F5344CB8AC3E}">
        <p14:creationId xmlns:p14="http://schemas.microsoft.com/office/powerpoint/2010/main" val="299677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 (ii)</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 (iii)</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638105"/>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 (iv)</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 (v)</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 (vi)</a:t>
            </a:r>
          </a:p>
        </p:txBody>
      </p:sp>
      <p:sp>
        <p:nvSpPr>
          <p:cNvPr id="4" name="Sub Title">
            <a:extLst>
              <a:ext uri="{FF2B5EF4-FFF2-40B4-BE49-F238E27FC236}">
                <a16:creationId xmlns:a16="http://schemas.microsoft.com/office/drawing/2014/main" id="{BA971DFE-5471-AAC5-D4B6-DEF72D7B12EC}"/>
              </a:ext>
            </a:extLst>
          </p:cNvPr>
          <p:cNvSpPr>
            <a:spLocks noGrp="1"/>
          </p:cNvSpPr>
          <p:nvPr>
            <p:ph type="body" sz="quarter" idx="11"/>
          </p:nvPr>
        </p:nvSpPr>
        <p:spPr>
          <a:xfrm>
            <a:off x="828675" y="1051906"/>
            <a:ext cx="7500938" cy="276225"/>
          </a:xfrm>
        </p:spPr>
        <p:txBody>
          <a:bodyPr/>
          <a:lstStyle/>
          <a:p>
            <a:r>
              <a:rPr lang="en-IE" sz="1800" b="1" dirty="0">
                <a:solidFill>
                  <a:schemeClr val="tx2"/>
                </a:solidFill>
              </a:rPr>
              <a:t>COMPARISON</a:t>
            </a:r>
          </a:p>
        </p:txBody>
      </p:sp>
      <p:pic>
        <p:nvPicPr>
          <p:cNvPr id="24" name="Comparison">
            <a:extLst>
              <a:ext uri="{FF2B5EF4-FFF2-40B4-BE49-F238E27FC236}">
                <a16:creationId xmlns:a16="http://schemas.microsoft.com/office/drawing/2014/main" id="{2759122B-E16D-20DE-337D-37A44B841547}"/>
              </a:ext>
            </a:extLst>
          </p:cNvPr>
          <p:cNvPicPr>
            <a:picLocks noChangeAspect="1"/>
          </p:cNvPicPr>
          <p:nvPr/>
        </p:nvPicPr>
        <p:blipFill>
          <a:blip r:embed="rId2"/>
          <a:stretch>
            <a:fillRect/>
          </a:stretch>
        </p:blipFill>
        <p:spPr>
          <a:xfrm>
            <a:off x="203873" y="1584508"/>
            <a:ext cx="8736254" cy="3908680"/>
          </a:xfrm>
          <a:prstGeom prst="rect">
            <a:avLst/>
          </a:prstGeom>
        </p:spPr>
      </p:pic>
      <p:sp>
        <p:nvSpPr>
          <p:cNvPr id="5" name="No Team Button">
            <a:extLst>
              <a:ext uri="{FF2B5EF4-FFF2-40B4-BE49-F238E27FC236}">
                <a16:creationId xmlns:a16="http://schemas.microsoft.com/office/drawing/2014/main" id="{48156444-F941-251E-F977-1FD9320A506E}"/>
              </a:ext>
            </a:extLst>
          </p:cNvPr>
          <p:cNvSpPr/>
          <p:nvPr/>
        </p:nvSpPr>
        <p:spPr>
          <a:xfrm>
            <a:off x="7526383" y="2993570"/>
            <a:ext cx="1404000" cy="255816"/>
          </a:xfrm>
          <a:prstGeom prst="rect">
            <a:avLst/>
          </a:prstGeom>
          <a:solidFill>
            <a:srgbClr val="FFC5C5"/>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1960"/>
              <a:gd name="adj2" fmla="val 237521"/>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 explicit in-app team mode. But learning activity set in teams. </a:t>
            </a:r>
            <a:endParaRPr lang="en-US" i="1" dirty="0">
              <a:solidFill>
                <a:schemeClr val="tx1">
                  <a:lumMod val="75000"/>
                  <a:lumOff val="25000"/>
                </a:schemeClr>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26383" y="4936535"/>
            <a:ext cx="1404000" cy="255816"/>
          </a:xfrm>
          <a:prstGeom prst="rect">
            <a:avLst/>
          </a:prstGeom>
          <a:solidFill>
            <a:srgbClr val="FFC5C5"/>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87025" y="371602"/>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048000" y="5612860"/>
            <a:ext cx="5892128" cy="783782"/>
          </a:xfrm>
          <a:prstGeom prst="wedgeRectCallout">
            <a:avLst>
              <a:gd name="adj1" fmla="val 31422"/>
              <a:gd name="adj2" fmla="val -118223"/>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Allegorical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87024" y="5615959"/>
            <a:ext cx="399143" cy="369332"/>
          </a:xfrm>
          <a:prstGeom prst="rect">
            <a:avLst/>
          </a:prstGeom>
          <a:noFill/>
        </p:spPr>
        <p:txBody>
          <a:bodyPr wrap="square">
            <a:spAutoFit/>
          </a:bodyPr>
          <a:lstStyle/>
          <a:p>
            <a:pPr algn="ctr"/>
            <a:r>
              <a:rPr lang="en-US" sz="1800" b="1" dirty="0">
                <a:solidFill>
                  <a:srgbClr val="FF0000"/>
                </a:solidFill>
              </a:rPr>
              <a:t>X</a:t>
            </a: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3" grpId="0" animBg="1"/>
      <p:bldP spid="3" grpId="1" animBg="1"/>
      <p:bldP spid="9" grpId="0"/>
      <p:bldP spid="9" grpId="1"/>
      <p:bldP spid="8" grpId="0" animBg="1"/>
      <p:bldP spid="8" grpId="1" animBg="1"/>
      <p:bldP spid="16" grpId="0"/>
      <p:bldP spid="16" grpId="1"/>
    </p:bldLst>
  </p:timing>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3136</TotalTime>
  <Words>3162</Words>
  <Application>Microsoft Office PowerPoint</Application>
  <PresentationFormat>On-screen Show (4:3)</PresentationFormat>
  <Paragraphs>226</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Comic Sans MS</vt:lpstr>
      <vt:lpstr>Minion Pro</vt:lpstr>
      <vt:lpstr>URWPalladioL-Bold</vt:lpstr>
      <vt:lpstr>URWPalladioL-Roma</vt:lpstr>
      <vt:lpstr>Wingdings</vt:lpstr>
      <vt:lpstr>Trinity_PPT_Calibri_Option2</vt:lpstr>
      <vt:lpstr>MycroForest - Exploring the use of a microworld to teach about economic viability of climate aware forest management.  </vt:lpstr>
      <vt:lpstr>Background (i)</vt:lpstr>
      <vt:lpstr>Background (ii)</vt:lpstr>
      <vt:lpstr>Related Work</vt:lpstr>
      <vt:lpstr>Related Work (ii)</vt:lpstr>
      <vt:lpstr>Related Work (iii)</vt:lpstr>
      <vt:lpstr>Related Work (iv)</vt:lpstr>
      <vt:lpstr>Related Work (v)</vt:lpstr>
      <vt:lpstr>Related Work (vi)</vt:lpstr>
      <vt:lpstr>Educational Approach </vt:lpstr>
      <vt:lpstr>MycroForest Approach (i)</vt:lpstr>
      <vt:lpstr>Design (i)</vt:lpstr>
      <vt:lpstr>Design (ii)</vt:lpstr>
      <vt:lpstr>Design (iii)</vt:lpstr>
      <vt:lpstr>Design (iv)</vt:lpstr>
      <vt:lpstr>Design (v)</vt:lpstr>
      <vt:lpstr>Design (vi)</vt:lpstr>
      <vt:lpstr>Design (vii)</vt:lpstr>
      <vt:lpstr>Design (viii)</vt:lpstr>
      <vt:lpstr>Design (ix)</vt:lpstr>
      <vt:lpstr>Design (x)</vt:lpstr>
      <vt:lpstr>Demo</vt:lpstr>
      <vt:lpstr>Evaluation Plan (i)</vt:lpstr>
      <vt:lpstr>Evaluation Plan (ii)</vt:lpstr>
      <vt:lpstr>What did I learn?</vt:lpstr>
      <vt:lpstr>Conclusion</vt:lpstr>
      <vt:lpstr>REFERNCES (i)</vt:lpstr>
      <vt:lpstr>REFERNCES (ii)</vt:lpstr>
      <vt:lpstr>REFERNCES (iii)</vt:lpstr>
      <vt:lpstr>REFERNCES (iv)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218</cp:revision>
  <cp:lastPrinted>2014-12-16T10:33:11Z</cp:lastPrinted>
  <dcterms:created xsi:type="dcterms:W3CDTF">2024-03-11T16:29:46Z</dcterms:created>
  <dcterms:modified xsi:type="dcterms:W3CDTF">2024-07-03T16:42:25Z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